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56" r:id="rId6"/>
    <p:sldMasterId id="2147483768" r:id="rId7"/>
  </p:sldMasterIdLst>
  <p:notesMasterIdLst>
    <p:notesMasterId r:id="rId26"/>
  </p:notesMasterIdLst>
  <p:handoutMasterIdLst>
    <p:handoutMasterId r:id="rId27"/>
  </p:handoutMasterIdLst>
  <p:sldIdLst>
    <p:sldId id="256" r:id="rId8"/>
    <p:sldId id="261" r:id="rId9"/>
    <p:sldId id="260" r:id="rId10"/>
    <p:sldId id="262" r:id="rId11"/>
    <p:sldId id="278" r:id="rId12"/>
    <p:sldId id="280" r:id="rId13"/>
    <p:sldId id="265" r:id="rId14"/>
    <p:sldId id="266" r:id="rId15"/>
    <p:sldId id="263" r:id="rId16"/>
    <p:sldId id="275" r:id="rId17"/>
    <p:sldId id="272" r:id="rId18"/>
    <p:sldId id="276" r:id="rId19"/>
    <p:sldId id="269" r:id="rId20"/>
    <p:sldId id="268" r:id="rId21"/>
    <p:sldId id="271" r:id="rId22"/>
    <p:sldId id="270" r:id="rId23"/>
    <p:sldId id="281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CF05"/>
    <a:srgbClr val="FBF353"/>
    <a:srgbClr val="D3C50B"/>
    <a:srgbClr val="000000"/>
    <a:srgbClr val="EBE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1890" y="-75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FE392-9A5E-4532-9B1A-6FD22A61A261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F1F6E1-AFCA-4C63-8A55-3BDC60D9B273}">
      <dgm:prSet phldrT="[Текст]" custT="1"/>
      <dgm:spPr/>
      <dgm:t>
        <a:bodyPr/>
        <a:lstStyle/>
        <a:p>
          <a:r>
            <a:rPr lang="ru-RU" sz="1400" b="1" dirty="0" smtClean="0">
              <a:latin typeface="Comic Sans MS" pitchFamily="66" charset="0"/>
            </a:rPr>
            <a:t>Способствовать развитию психических функций внимания памяти, словесно-логического мышления ,эмоционально-волевой сферы</a:t>
          </a:r>
          <a:endParaRPr lang="ru-RU" sz="1400" b="1" dirty="0">
            <a:latin typeface="Comic Sans MS" pitchFamily="66" charset="0"/>
          </a:endParaRPr>
        </a:p>
      </dgm:t>
    </dgm:pt>
    <dgm:pt modelId="{CD9AB74D-4356-4E96-9A15-40200D91A63B}" type="parTrans" cxnId="{DAAD7935-72E6-4A64-A4E4-C3BC9245BF44}">
      <dgm:prSet/>
      <dgm:spPr/>
      <dgm:t>
        <a:bodyPr/>
        <a:lstStyle/>
        <a:p>
          <a:endParaRPr lang="ru-RU"/>
        </a:p>
      </dgm:t>
    </dgm:pt>
    <dgm:pt modelId="{2A61F942-AF91-4865-927C-75670E002598}" type="sibTrans" cxnId="{DAAD7935-72E6-4A64-A4E4-C3BC9245BF44}">
      <dgm:prSet/>
      <dgm:spPr/>
      <dgm:t>
        <a:bodyPr/>
        <a:lstStyle/>
        <a:p>
          <a:endParaRPr lang="ru-RU"/>
        </a:p>
      </dgm:t>
    </dgm:pt>
    <dgm:pt modelId="{F3C83412-2C95-459E-9316-A199DAB65CB0}">
      <dgm:prSet phldrT="[Текст]" custT="1"/>
      <dgm:spPr/>
      <dgm:t>
        <a:bodyPr/>
        <a:lstStyle/>
        <a:p>
          <a:r>
            <a:rPr lang="ru-RU" sz="1400" b="1" dirty="0" smtClean="0">
              <a:latin typeface="Comic Sans MS" pitchFamily="66" charset="0"/>
            </a:rPr>
            <a:t>Приобщать детей к современным техническим средствам передачи и хранения информации.</a:t>
          </a:r>
        </a:p>
      </dgm:t>
    </dgm:pt>
    <dgm:pt modelId="{96D254B3-85D3-4240-B9C5-3FF1CEE3EB48}" type="parTrans" cxnId="{F7CEEAC4-F2E6-4482-BB2E-C1E272519E7B}">
      <dgm:prSet/>
      <dgm:spPr/>
      <dgm:t>
        <a:bodyPr/>
        <a:lstStyle/>
        <a:p>
          <a:endParaRPr lang="ru-RU"/>
        </a:p>
      </dgm:t>
    </dgm:pt>
    <dgm:pt modelId="{E334D4A0-BC60-4B56-A339-2DDDB630E589}" type="sibTrans" cxnId="{F7CEEAC4-F2E6-4482-BB2E-C1E272519E7B}">
      <dgm:prSet/>
      <dgm:spPr/>
      <dgm:t>
        <a:bodyPr/>
        <a:lstStyle/>
        <a:p>
          <a:endParaRPr lang="ru-RU"/>
        </a:p>
      </dgm:t>
    </dgm:pt>
    <dgm:pt modelId="{2E4D6AD1-9231-4077-9C45-6C5D75285A0E}">
      <dgm:prSet phldrT="[Текст]" custT="1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Способствовать развитию мотивации, коммуникативных  способностей ,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получения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навыков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накопления 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фактических знаний и информационной грамотности. </a:t>
          </a:r>
          <a:endParaRPr lang="ru-RU" sz="1400" b="1" dirty="0">
            <a:solidFill>
              <a:schemeClr val="tx2">
                <a:lumMod val="75000"/>
              </a:schemeClr>
            </a:solidFill>
            <a:latin typeface="Comic Sans MS" pitchFamily="66" charset="0"/>
          </a:endParaRPr>
        </a:p>
      </dgm:t>
    </dgm:pt>
    <dgm:pt modelId="{61C8B2CF-4ACE-43E5-A308-EBE024DF4525}" type="parTrans" cxnId="{78BFA7DF-EFC2-4D7D-8AFB-39E02BFF955F}">
      <dgm:prSet/>
      <dgm:spPr/>
      <dgm:t>
        <a:bodyPr/>
        <a:lstStyle/>
        <a:p>
          <a:endParaRPr lang="ru-RU"/>
        </a:p>
      </dgm:t>
    </dgm:pt>
    <dgm:pt modelId="{E5D67B32-A9B5-4E2D-BCDB-565EEE37F845}" type="sibTrans" cxnId="{78BFA7DF-EFC2-4D7D-8AFB-39E02BFF955F}">
      <dgm:prSet/>
      <dgm:spPr/>
      <dgm:t>
        <a:bodyPr/>
        <a:lstStyle/>
        <a:p>
          <a:endParaRPr lang="ru-RU"/>
        </a:p>
      </dgm:t>
    </dgm:pt>
    <dgm:pt modelId="{D9F28A61-BE8C-4604-A643-4268AB5ED402}">
      <dgm:prSet custT="1"/>
      <dgm:spPr/>
      <dgm:t>
        <a:bodyPr/>
        <a:lstStyle/>
        <a:p>
          <a:r>
            <a:rPr lang="ru-RU" sz="1400" b="1" dirty="0" smtClean="0">
              <a:latin typeface="Comic Sans MS" pitchFamily="66" charset="0"/>
            </a:rPr>
            <a:t>Стимулировать познавательн</a:t>
          </a:r>
          <a:r>
            <a:rPr lang="ru-RU" sz="1200" b="1" dirty="0" smtClean="0">
              <a:latin typeface="Comic Sans MS" pitchFamily="66" charset="0"/>
            </a:rPr>
            <a:t>ую активность детей и повышать мотивацию </a:t>
          </a:r>
          <a:r>
            <a:rPr lang="ru-RU" sz="1400" b="1" dirty="0" smtClean="0">
              <a:latin typeface="Comic Sans MS" pitchFamily="66" charset="0"/>
            </a:rPr>
            <a:t>к учебной деятельности	</a:t>
          </a:r>
          <a:endParaRPr lang="ru-RU" sz="1400" b="1" dirty="0">
            <a:latin typeface="Comic Sans MS" pitchFamily="66" charset="0"/>
          </a:endParaRPr>
        </a:p>
      </dgm:t>
    </dgm:pt>
    <dgm:pt modelId="{FB0709A1-F63B-4F88-BC47-026829496445}" type="parTrans" cxnId="{930A7A5A-DCCB-40F0-A214-11446157CED8}">
      <dgm:prSet/>
      <dgm:spPr/>
      <dgm:t>
        <a:bodyPr/>
        <a:lstStyle/>
        <a:p>
          <a:endParaRPr lang="ru-RU"/>
        </a:p>
      </dgm:t>
    </dgm:pt>
    <dgm:pt modelId="{B3219641-AD6E-49D9-BA28-3FE358F89E9E}" type="sibTrans" cxnId="{930A7A5A-DCCB-40F0-A214-11446157CED8}">
      <dgm:prSet/>
      <dgm:spPr/>
      <dgm:t>
        <a:bodyPr/>
        <a:lstStyle/>
        <a:p>
          <a:endParaRPr lang="ru-RU"/>
        </a:p>
      </dgm:t>
    </dgm:pt>
    <dgm:pt modelId="{9AE04BC0-6911-4C26-BF3E-84736B16C93E}" type="pres">
      <dgm:prSet presAssocID="{9DEFE392-9A5E-4532-9B1A-6FD22A61A261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B94EA-9591-49C8-8C00-4ABD947D9B46}" type="pres">
      <dgm:prSet presAssocID="{9DEFE392-9A5E-4532-9B1A-6FD22A61A261}" presName="ellipse1" presStyleLbl="vennNode1" presStyleIdx="0" presStyleCnt="4" custScaleX="84550" custScaleY="86728" custLinFactNeighborX="-23832" custLinFactNeighborY="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362BB-69BE-445C-B8A4-54B2A15A0D4D}" type="pres">
      <dgm:prSet presAssocID="{9DEFE392-9A5E-4532-9B1A-6FD22A61A261}" presName="ellipse2" presStyleLbl="vennNode1" presStyleIdx="1" presStyleCnt="4" custScaleX="85585" custScaleY="82630" custLinFactNeighborX="-19961" custLinFactNeighborY="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29CEE-B71F-49C4-8F26-46334FA24C19}" type="pres">
      <dgm:prSet presAssocID="{9DEFE392-9A5E-4532-9B1A-6FD22A61A261}" presName="ellipse3" presStyleLbl="vennNode1" presStyleIdx="2" presStyleCnt="4" custScaleX="90422" custScaleY="80460" custLinFactNeighborX="45800" custLinFactNeighborY="2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CA109-4E5F-40C6-8F8A-7C3AFF805366}" type="pres">
      <dgm:prSet presAssocID="{9DEFE392-9A5E-4532-9B1A-6FD22A61A261}" presName="ellipse4" presStyleLbl="vennNode1" presStyleIdx="3" presStyleCnt="4" custScaleX="84056" custScaleY="79488" custLinFactNeighborX="-42028" custLinFactNeighborY="5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6C5B14-4F3F-4C63-AABC-C631E1546DE8}" type="presOf" srcId="{2E4D6AD1-9231-4077-9C45-6C5D75285A0E}" destId="{AB729CEE-B71F-49C4-8F26-46334FA24C19}" srcOrd="0" destOrd="0" presId="urn:microsoft.com/office/officeart/2005/8/layout/rings+Icon"/>
    <dgm:cxn modelId="{78BFA7DF-EFC2-4D7D-8AFB-39E02BFF955F}" srcId="{9DEFE392-9A5E-4532-9B1A-6FD22A61A261}" destId="{2E4D6AD1-9231-4077-9C45-6C5D75285A0E}" srcOrd="2" destOrd="0" parTransId="{61C8B2CF-4ACE-43E5-A308-EBE024DF4525}" sibTransId="{E5D67B32-A9B5-4E2D-BCDB-565EEE37F845}"/>
    <dgm:cxn modelId="{930A7A5A-DCCB-40F0-A214-11446157CED8}" srcId="{9DEFE392-9A5E-4532-9B1A-6FD22A61A261}" destId="{D9F28A61-BE8C-4604-A643-4268AB5ED402}" srcOrd="3" destOrd="0" parTransId="{FB0709A1-F63B-4F88-BC47-026829496445}" sibTransId="{B3219641-AD6E-49D9-BA28-3FE358F89E9E}"/>
    <dgm:cxn modelId="{FDDAD78A-97BE-40F9-884A-75EF23BB5800}" type="presOf" srcId="{D9F28A61-BE8C-4604-A643-4268AB5ED402}" destId="{12CCA109-4E5F-40C6-8F8A-7C3AFF805366}" srcOrd="0" destOrd="0" presId="urn:microsoft.com/office/officeart/2005/8/layout/rings+Icon"/>
    <dgm:cxn modelId="{147AE30D-1B7F-4FF9-91C7-5F08AB98D4AF}" type="presOf" srcId="{F3C83412-2C95-459E-9316-A199DAB65CB0}" destId="{AC8362BB-69BE-445C-B8A4-54B2A15A0D4D}" srcOrd="0" destOrd="0" presId="urn:microsoft.com/office/officeart/2005/8/layout/rings+Icon"/>
    <dgm:cxn modelId="{91C04A0C-164D-4078-9F50-1277C469DA92}" type="presOf" srcId="{9DEFE392-9A5E-4532-9B1A-6FD22A61A261}" destId="{9AE04BC0-6911-4C26-BF3E-84736B16C93E}" srcOrd="0" destOrd="0" presId="urn:microsoft.com/office/officeart/2005/8/layout/rings+Icon"/>
    <dgm:cxn modelId="{F7CEEAC4-F2E6-4482-BB2E-C1E272519E7B}" srcId="{9DEFE392-9A5E-4532-9B1A-6FD22A61A261}" destId="{F3C83412-2C95-459E-9316-A199DAB65CB0}" srcOrd="1" destOrd="0" parTransId="{96D254B3-85D3-4240-B9C5-3FF1CEE3EB48}" sibTransId="{E334D4A0-BC60-4B56-A339-2DDDB630E589}"/>
    <dgm:cxn modelId="{DAAD7935-72E6-4A64-A4E4-C3BC9245BF44}" srcId="{9DEFE392-9A5E-4532-9B1A-6FD22A61A261}" destId="{AFF1F6E1-AFCA-4C63-8A55-3BDC60D9B273}" srcOrd="0" destOrd="0" parTransId="{CD9AB74D-4356-4E96-9A15-40200D91A63B}" sibTransId="{2A61F942-AF91-4865-927C-75670E002598}"/>
    <dgm:cxn modelId="{C8343B5B-5A09-4D2F-9A0B-EAB0384A6F18}" type="presOf" srcId="{AFF1F6E1-AFCA-4C63-8A55-3BDC60D9B273}" destId="{D89B94EA-9591-49C8-8C00-4ABD947D9B46}" srcOrd="0" destOrd="0" presId="urn:microsoft.com/office/officeart/2005/8/layout/rings+Icon"/>
    <dgm:cxn modelId="{06DBA4C9-3F50-4D7E-A5E0-17BD4B58A2D3}" type="presParOf" srcId="{9AE04BC0-6911-4C26-BF3E-84736B16C93E}" destId="{D89B94EA-9591-49C8-8C00-4ABD947D9B46}" srcOrd="0" destOrd="0" presId="urn:microsoft.com/office/officeart/2005/8/layout/rings+Icon"/>
    <dgm:cxn modelId="{E56FFC0C-E97C-4511-9C1C-FAB2D3888231}" type="presParOf" srcId="{9AE04BC0-6911-4C26-BF3E-84736B16C93E}" destId="{AC8362BB-69BE-445C-B8A4-54B2A15A0D4D}" srcOrd="1" destOrd="0" presId="urn:microsoft.com/office/officeart/2005/8/layout/rings+Icon"/>
    <dgm:cxn modelId="{8B4D4377-6378-44CA-9EE4-8C98F2303317}" type="presParOf" srcId="{9AE04BC0-6911-4C26-BF3E-84736B16C93E}" destId="{AB729CEE-B71F-49C4-8F26-46334FA24C19}" srcOrd="2" destOrd="0" presId="urn:microsoft.com/office/officeart/2005/8/layout/rings+Icon"/>
    <dgm:cxn modelId="{8B36B299-E902-403E-AE3C-15C391DF7F7F}" type="presParOf" srcId="{9AE04BC0-6911-4C26-BF3E-84736B16C93E}" destId="{12CCA109-4E5F-40C6-8F8A-7C3AFF805366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D5624-E56C-4247-8615-D0CE20FB5299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20FC1BA-F54A-4601-9310-961EED77D886}">
      <dgm:prSet custT="1"/>
      <dgm:spPr/>
      <dgm:t>
        <a:bodyPr/>
        <a:lstStyle/>
        <a:p>
          <a:pPr rtl="0"/>
          <a:r>
            <a:rPr lang="ru-RU" sz="2400" dirty="0" smtClean="0">
              <a:latin typeface="Comic Sans MS" pitchFamily="66" charset="0"/>
            </a:rPr>
            <a:t>1. Внедрение ИКТ как средства интерактивного обучения, которое позволяет стимулировать познавательную активность детей и участвовать в освоении новых знаний. </a:t>
          </a:r>
          <a:endParaRPr lang="ru-RU" sz="2400" dirty="0">
            <a:latin typeface="Comic Sans MS" pitchFamily="66" charset="0"/>
          </a:endParaRPr>
        </a:p>
      </dgm:t>
    </dgm:pt>
    <dgm:pt modelId="{5C622A13-4DDC-422A-8FBE-4630B579A1C8}" type="parTrans" cxnId="{EA3ABB6C-5E03-4B38-953D-4DD1E695E299}">
      <dgm:prSet/>
      <dgm:spPr/>
      <dgm:t>
        <a:bodyPr/>
        <a:lstStyle/>
        <a:p>
          <a:endParaRPr lang="ru-RU"/>
        </a:p>
      </dgm:t>
    </dgm:pt>
    <dgm:pt modelId="{5FD63D74-B0D0-4310-8CDD-B012D65988F7}" type="sibTrans" cxnId="{EA3ABB6C-5E03-4B38-953D-4DD1E695E299}">
      <dgm:prSet/>
      <dgm:spPr/>
      <dgm:t>
        <a:bodyPr/>
        <a:lstStyle/>
        <a:p>
          <a:endParaRPr lang="ru-RU"/>
        </a:p>
      </dgm:t>
    </dgm:pt>
    <dgm:pt modelId="{33827B52-6CBD-4578-BA94-4A1FBE4F4FF7}" type="pres">
      <dgm:prSet presAssocID="{2AAD5624-E56C-4247-8615-D0CE20FB52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72B86-086F-4D2D-ACCA-2D3FCF3ABB69}" type="pres">
      <dgm:prSet presAssocID="{620FC1BA-F54A-4601-9310-961EED77D886}" presName="composite" presStyleCnt="0"/>
      <dgm:spPr/>
    </dgm:pt>
    <dgm:pt modelId="{952B2A29-060F-4838-915C-583F842A783E}" type="pres">
      <dgm:prSet presAssocID="{620FC1BA-F54A-4601-9310-961EED77D88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21BE7-6681-4659-BD30-0B951F00613C}" type="pres">
      <dgm:prSet presAssocID="{620FC1BA-F54A-4601-9310-961EED77D88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ABB6C-5E03-4B38-953D-4DD1E695E299}" srcId="{2AAD5624-E56C-4247-8615-D0CE20FB5299}" destId="{620FC1BA-F54A-4601-9310-961EED77D886}" srcOrd="0" destOrd="0" parTransId="{5C622A13-4DDC-422A-8FBE-4630B579A1C8}" sibTransId="{5FD63D74-B0D0-4310-8CDD-B012D65988F7}"/>
    <dgm:cxn modelId="{8003308A-9F4D-48D9-944E-6136A8A4618D}" type="presOf" srcId="{620FC1BA-F54A-4601-9310-961EED77D886}" destId="{952B2A29-060F-4838-915C-583F842A783E}" srcOrd="0" destOrd="0" presId="urn:microsoft.com/office/officeart/2005/8/layout/hList1"/>
    <dgm:cxn modelId="{521EB8D3-0D9B-4D57-8003-86CC819F2BD8}" type="presOf" srcId="{2AAD5624-E56C-4247-8615-D0CE20FB5299}" destId="{33827B52-6CBD-4578-BA94-4A1FBE4F4FF7}" srcOrd="0" destOrd="0" presId="urn:microsoft.com/office/officeart/2005/8/layout/hList1"/>
    <dgm:cxn modelId="{E885E3E9-879A-40CC-8837-6FC5A0750DC0}" type="presParOf" srcId="{33827B52-6CBD-4578-BA94-4A1FBE4F4FF7}" destId="{24D72B86-086F-4D2D-ACCA-2D3FCF3ABB69}" srcOrd="0" destOrd="0" presId="urn:microsoft.com/office/officeart/2005/8/layout/hList1"/>
    <dgm:cxn modelId="{E9DC04C4-004D-484C-BA0F-B3464F0B1C2F}" type="presParOf" srcId="{24D72B86-086F-4D2D-ACCA-2D3FCF3ABB69}" destId="{952B2A29-060F-4838-915C-583F842A783E}" srcOrd="0" destOrd="0" presId="urn:microsoft.com/office/officeart/2005/8/layout/hList1"/>
    <dgm:cxn modelId="{69589117-E84E-45B4-A8B2-3B12C490FDCF}" type="presParOf" srcId="{24D72B86-086F-4D2D-ACCA-2D3FCF3ABB69}" destId="{C2121BE7-6681-4659-BD30-0B951F0061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DB119-6D02-4580-A0F3-7F9706075E0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4418CC-5CAB-4199-8D2D-0F7D47449603}">
      <dgm:prSet/>
      <dgm:spPr/>
      <dgm:t>
        <a:bodyPr/>
        <a:lstStyle/>
        <a:p>
          <a:pPr algn="ctr" rtl="0"/>
          <a:r>
            <a:rPr lang="ru-RU" dirty="0" smtClean="0">
              <a:solidFill>
                <a:srgbClr val="FFFF00"/>
              </a:solidFill>
              <a:latin typeface="Arno Pro Smbd Caption" pitchFamily="18" charset="0"/>
            </a:rPr>
            <a:t> Применение </a:t>
          </a:r>
          <a:r>
            <a:rPr lang="ru-RU" dirty="0" err="1" smtClean="0">
              <a:solidFill>
                <a:srgbClr val="FFFF00"/>
              </a:solidFill>
              <a:latin typeface="Arno Pro Smbd Caption" pitchFamily="18" charset="0"/>
            </a:rPr>
            <a:t>мультимедийных</a:t>
          </a:r>
          <a:r>
            <a:rPr lang="ru-RU" dirty="0" smtClean="0">
              <a:solidFill>
                <a:srgbClr val="FFFF00"/>
              </a:solidFill>
              <a:latin typeface="Arno Pro Smbd Caption" pitchFamily="18" charset="0"/>
            </a:rPr>
            <a:t> презентаций в различных образовательных областях: «Познание», «Коммуникация», Художественное творчество», «Социализация», «Художественная литература», «Безопасность», «Физическая культура», </a:t>
          </a:r>
          <a:r>
            <a:rPr lang="ru-RU" dirty="0" smtClean="0">
              <a:solidFill>
                <a:srgbClr val="FFFF00"/>
              </a:solidFill>
              <a:latin typeface="Arno Pro Smbd Caption" pitchFamily="18" charset="0"/>
            </a:rPr>
            <a:t> </a:t>
          </a:r>
          <a:r>
            <a:rPr lang="ru-RU" dirty="0" smtClean="0">
              <a:solidFill>
                <a:srgbClr val="FFFF00"/>
              </a:solidFill>
              <a:latin typeface="Arno Pro Smbd Caption" pitchFamily="18" charset="0"/>
            </a:rPr>
            <a:t>позволяет </a:t>
          </a:r>
          <a:r>
            <a:rPr lang="ru-RU" dirty="0" smtClean="0">
              <a:solidFill>
                <a:srgbClr val="FFFF00"/>
              </a:solidFill>
              <a:latin typeface="Arno Pro Smbd Caption" pitchFamily="18" charset="0"/>
            </a:rPr>
            <a:t>:</a:t>
          </a:r>
          <a:endParaRPr lang="ru-RU" dirty="0">
            <a:solidFill>
              <a:srgbClr val="FFFF00"/>
            </a:solidFill>
            <a:latin typeface="Arno Pro Smbd Caption" pitchFamily="18" charset="0"/>
          </a:endParaRPr>
        </a:p>
      </dgm:t>
    </dgm:pt>
    <dgm:pt modelId="{D4A199C9-CCE9-4857-B2DE-1E7F1EAD415B}" type="parTrans" cxnId="{C8C5EEE3-B71B-40CB-9668-D1F93D64BCC6}">
      <dgm:prSet/>
      <dgm:spPr/>
      <dgm:t>
        <a:bodyPr/>
        <a:lstStyle/>
        <a:p>
          <a:endParaRPr lang="ru-RU"/>
        </a:p>
      </dgm:t>
    </dgm:pt>
    <dgm:pt modelId="{9838DAB7-7A15-4399-AE97-A8934AC6CD99}" type="sibTrans" cxnId="{C8C5EEE3-B71B-40CB-9668-D1F93D64BCC6}">
      <dgm:prSet/>
      <dgm:spPr/>
      <dgm:t>
        <a:bodyPr/>
        <a:lstStyle/>
        <a:p>
          <a:endParaRPr lang="ru-RU"/>
        </a:p>
      </dgm:t>
    </dgm:pt>
    <dgm:pt modelId="{BEECCA8A-34A5-4B59-9997-D8D0026F269E}" type="pres">
      <dgm:prSet presAssocID="{D94DB119-6D02-4580-A0F3-7F9706075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07A06-5DD6-4E4E-9131-330CABFD47B6}" type="pres">
      <dgm:prSet presAssocID="{434418CC-5CAB-4199-8D2D-0F7D47449603}" presName="parentText" presStyleLbl="node1" presStyleIdx="0" presStyleCnt="1" custLinFactNeighborX="1818" custLinFactNeighborY="-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B45FD-D734-44C7-813A-C47A22FE501A}" type="presOf" srcId="{434418CC-5CAB-4199-8D2D-0F7D47449603}" destId="{0DD07A06-5DD6-4E4E-9131-330CABFD47B6}" srcOrd="0" destOrd="0" presId="urn:microsoft.com/office/officeart/2005/8/layout/vList2"/>
    <dgm:cxn modelId="{C8C5EEE3-B71B-40CB-9668-D1F93D64BCC6}" srcId="{D94DB119-6D02-4580-A0F3-7F9706075E0E}" destId="{434418CC-5CAB-4199-8D2D-0F7D47449603}" srcOrd="0" destOrd="0" parTransId="{D4A199C9-CCE9-4857-B2DE-1E7F1EAD415B}" sibTransId="{9838DAB7-7A15-4399-AE97-A8934AC6CD99}"/>
    <dgm:cxn modelId="{C69D14A6-06C3-49D5-A867-60E7B5094AE6}" type="presOf" srcId="{D94DB119-6D02-4580-A0F3-7F9706075E0E}" destId="{BEECCA8A-34A5-4B59-9997-D8D0026F269E}" srcOrd="0" destOrd="0" presId="urn:microsoft.com/office/officeart/2005/8/layout/vList2"/>
    <dgm:cxn modelId="{8948811D-9AE3-4A74-80FC-4537F6416EB5}" type="presParOf" srcId="{BEECCA8A-34A5-4B59-9997-D8D0026F269E}" destId="{0DD07A06-5DD6-4E4E-9131-330CABFD47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B94EA-9591-49C8-8C00-4ABD947D9B46}">
      <dsp:nvSpPr>
        <dsp:cNvPr id="0" name=""/>
        <dsp:cNvSpPr/>
      </dsp:nvSpPr>
      <dsp:spPr>
        <a:xfrm>
          <a:off x="0" y="252033"/>
          <a:ext cx="2761563" cy="283304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Способствовать развитию психических функций внимания памяти, словесно-логического мышления ,эмоционально-волевой сферы</a:t>
          </a:r>
          <a:endParaRPr lang="ru-RU" sz="1400" b="1" kern="1200" dirty="0">
            <a:latin typeface="Comic Sans MS" pitchFamily="66" charset="0"/>
          </a:endParaRPr>
        </a:p>
      </dsp:txBody>
      <dsp:txXfrm>
        <a:off x="0" y="252033"/>
        <a:ext cx="2761563" cy="2833048"/>
      </dsp:txXfrm>
    </dsp:sp>
    <dsp:sp modelId="{AC8362BB-69BE-445C-B8A4-54B2A15A0D4D}">
      <dsp:nvSpPr>
        <dsp:cNvPr id="0" name=""/>
        <dsp:cNvSpPr/>
      </dsp:nvSpPr>
      <dsp:spPr>
        <a:xfrm>
          <a:off x="1686578" y="2638030"/>
          <a:ext cx="2795368" cy="26991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Приобщать детей к современным техническим средствам передачи и хранения информации.</a:t>
          </a:r>
        </a:p>
      </dsp:txBody>
      <dsp:txXfrm>
        <a:off x="1686578" y="2638030"/>
        <a:ext cx="2795368" cy="2699183"/>
      </dsp:txXfrm>
    </dsp:sp>
    <dsp:sp modelId="{AB729CEE-B71F-49C4-8F26-46334FA24C19}">
      <dsp:nvSpPr>
        <dsp:cNvPr id="0" name=""/>
        <dsp:cNvSpPr/>
      </dsp:nvSpPr>
      <dsp:spPr>
        <a:xfrm>
          <a:off x="5435077" y="418172"/>
          <a:ext cx="2953354" cy="262829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Способствовать развитию мотивации, коммуникативных  способностей ,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получения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навыков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накопления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rPr>
            <a:t>фактических знаний и информационной грамотности. 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Comic Sans MS" pitchFamily="66" charset="0"/>
          </a:endParaRPr>
        </a:p>
      </dsp:txBody>
      <dsp:txXfrm>
        <a:off x="5435077" y="418172"/>
        <a:ext cx="2953354" cy="2628298"/>
      </dsp:txXfrm>
    </dsp:sp>
    <dsp:sp modelId="{12CCA109-4E5F-40C6-8F8A-7C3AFF805366}">
      <dsp:nvSpPr>
        <dsp:cNvPr id="0" name=""/>
        <dsp:cNvSpPr/>
      </dsp:nvSpPr>
      <dsp:spPr>
        <a:xfrm>
          <a:off x="4350854" y="2740667"/>
          <a:ext cx="2745428" cy="25965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mic Sans MS" pitchFamily="66" charset="0"/>
            </a:rPr>
            <a:t>Стимулировать познавательн</a:t>
          </a:r>
          <a:r>
            <a:rPr lang="ru-RU" sz="1200" b="1" kern="1200" dirty="0" smtClean="0">
              <a:latin typeface="Comic Sans MS" pitchFamily="66" charset="0"/>
            </a:rPr>
            <a:t>ую активность детей и повышать мотивацию </a:t>
          </a:r>
          <a:r>
            <a:rPr lang="ru-RU" sz="1400" b="1" kern="1200" dirty="0" smtClean="0">
              <a:latin typeface="Comic Sans MS" pitchFamily="66" charset="0"/>
            </a:rPr>
            <a:t>к учебной деятельности	</a:t>
          </a:r>
          <a:endParaRPr lang="ru-RU" sz="1400" b="1" kern="1200" dirty="0">
            <a:latin typeface="Comic Sans MS" pitchFamily="66" charset="0"/>
          </a:endParaRPr>
        </a:p>
      </dsp:txBody>
      <dsp:txXfrm>
        <a:off x="4350854" y="2740667"/>
        <a:ext cx="2745428" cy="25965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2B2A29-060F-4838-915C-583F842A783E}">
      <dsp:nvSpPr>
        <dsp:cNvPr id="0" name=""/>
        <dsp:cNvSpPr/>
      </dsp:nvSpPr>
      <dsp:spPr>
        <a:xfrm>
          <a:off x="0" y="23705"/>
          <a:ext cx="7056784" cy="21295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mic Sans MS" pitchFamily="66" charset="0"/>
            </a:rPr>
            <a:t>1. Внедрение ИКТ как средства интерактивного обучения, которое позволяет стимулировать познавательную активность детей и участвовать в освоении новых знаний. </a:t>
          </a:r>
          <a:endParaRPr lang="ru-RU" sz="2400" kern="1200" dirty="0">
            <a:latin typeface="Comic Sans MS" pitchFamily="66" charset="0"/>
          </a:endParaRPr>
        </a:p>
      </dsp:txBody>
      <dsp:txXfrm>
        <a:off x="0" y="23705"/>
        <a:ext cx="7056784" cy="2129576"/>
      </dsp:txXfrm>
    </dsp:sp>
    <dsp:sp modelId="{C2121BE7-6681-4659-BD30-0B951F00613C}">
      <dsp:nvSpPr>
        <dsp:cNvPr id="0" name=""/>
        <dsp:cNvSpPr/>
      </dsp:nvSpPr>
      <dsp:spPr>
        <a:xfrm>
          <a:off x="0" y="2153281"/>
          <a:ext cx="7056784" cy="18885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07A06-5DD6-4E4E-9131-330CABFD47B6}">
      <dsp:nvSpPr>
        <dsp:cNvPr id="0" name=""/>
        <dsp:cNvSpPr/>
      </dsp:nvSpPr>
      <dsp:spPr>
        <a:xfrm>
          <a:off x="0" y="11520"/>
          <a:ext cx="3960440" cy="280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Arno Pro Smbd Caption" pitchFamily="18" charset="0"/>
            </a:rPr>
            <a:t> Применение </a:t>
          </a:r>
          <a:r>
            <a:rPr lang="ru-RU" sz="2000" kern="1200" dirty="0" err="1" smtClean="0">
              <a:solidFill>
                <a:srgbClr val="FFFF00"/>
              </a:solidFill>
              <a:latin typeface="Arno Pro Smbd Caption" pitchFamily="18" charset="0"/>
            </a:rPr>
            <a:t>мультимедийных</a:t>
          </a:r>
          <a:r>
            <a:rPr lang="ru-RU" sz="2000" kern="1200" dirty="0" smtClean="0">
              <a:solidFill>
                <a:srgbClr val="FFFF00"/>
              </a:solidFill>
              <a:latin typeface="Arno Pro Smbd Caption" pitchFamily="18" charset="0"/>
            </a:rPr>
            <a:t> презентаций в различных образовательных областях: «Познание», «Коммуникация», Художественное творчество», «Социализация», «Художественная литература», «Безопасность», «Физическая культура», </a:t>
          </a:r>
          <a:r>
            <a:rPr lang="ru-RU" sz="2000" kern="1200" dirty="0" smtClean="0">
              <a:solidFill>
                <a:srgbClr val="FFFF00"/>
              </a:solidFill>
              <a:latin typeface="Arno Pro Smbd Caption" pitchFamily="18" charset="0"/>
            </a:rPr>
            <a:t> </a:t>
          </a:r>
          <a:r>
            <a:rPr lang="ru-RU" sz="2000" kern="1200" dirty="0" smtClean="0">
              <a:solidFill>
                <a:srgbClr val="FFFF00"/>
              </a:solidFill>
              <a:latin typeface="Arno Pro Smbd Caption" pitchFamily="18" charset="0"/>
            </a:rPr>
            <a:t>позволяет </a:t>
          </a:r>
          <a:r>
            <a:rPr lang="ru-RU" sz="2000" kern="1200" dirty="0" smtClean="0">
              <a:solidFill>
                <a:srgbClr val="FFFF00"/>
              </a:solidFill>
              <a:latin typeface="Arno Pro Smbd Caption" pitchFamily="18" charset="0"/>
            </a:rPr>
            <a:t>:</a:t>
          </a:r>
          <a:endParaRPr lang="ru-RU" sz="2000" kern="1200" dirty="0">
            <a:solidFill>
              <a:srgbClr val="FFFF00"/>
            </a:solidFill>
            <a:latin typeface="Arno Pro Smbd Caption" pitchFamily="18" charset="0"/>
          </a:endParaRPr>
        </a:p>
      </dsp:txBody>
      <dsp:txXfrm>
        <a:off x="0" y="11520"/>
        <a:ext cx="3960440" cy="280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F90F-1A59-4B0C-B01C-827C0FD5830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3AE3B-2AC9-469D-825C-A8882AABF6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089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32E29-DDFD-4733-A26A-6B617E4A3413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455D3-2BEE-4185-80F9-6F2D87742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64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36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375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82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07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392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38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44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418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144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1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360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97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375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821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071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392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38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44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418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144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17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64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295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372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731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394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55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29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202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821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185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7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647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295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372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731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39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550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429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202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821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185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7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004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866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509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06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055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396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816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523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021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097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4145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004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8666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50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0672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055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396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816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5234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0212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0979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41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47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47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14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14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93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0D8A-AC4D-42BB-969F-8C9245B446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4BD2-FBB8-4C67-85B7-E01C59551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93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hyperlink" Target="http://go.mail.ru/search_images?rch=e&amp;type=all&amp;is=0&amp;q=%D1%80%D0%B0%D0%B7%D0%B2%D0%B8%D0%B2%D0%B0%D1%8E%D1%89%D0%B8%D0%B5+%D0%B4%D0%B8%D1%81%D0%BA%D0%B8+%D0%B4%D0%BB%D1%8F+%D0%B4%D0%B5%D1%82%D0%B5%D0%B9+%D0%BE%D1%84%D0%B8%D1%86%D0%B8%D0%B0%D0%BB%D1%8C%D0%BD%D1%8B%D0%B9+%D1%81%D0%B0%D0%B9%D1%82&amp;us=17" TargetMode="External"/><Relationship Id="rId2" Type="http://schemas.openxmlformats.org/officeDocument/2006/relationships/image" Target="../media/image3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hyperlink" Target="http://inoe.name/uploads/posts/2010-09/1283745263_9442047c960d66cc35ad96a38570d008.jpg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7647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1328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343237">
            <a:off x="971600" y="94855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Ханты-Мансийский Автономный округ</a:t>
            </a:r>
          </a:p>
          <a:p>
            <a:pPr algn="ctr"/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.Нижневартовс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МБДУ ДСКВ № 29 «ЁЛОЧКА»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306598">
            <a:off x="290762" y="2118885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в работе с детьми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Times New Roman" pitchFamily="18" charset="0"/>
              </a:rPr>
              <a:t>старшего дошкольного возраста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04516"/>
            <a:ext cx="5636970" cy="112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21313279">
            <a:off x="504093" y="3756274"/>
            <a:ext cx="4968266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endParaRPr lang="ru-RU" sz="1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6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</a:t>
            </a:r>
            <a:endParaRPr lang="ru-RU" sz="1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Дегтяренко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Евгеньевна</a:t>
            </a:r>
            <a:endParaRPr lang="ru-RU" sz="2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0806"/>
            <a:ext cx="4104456" cy="266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1340768"/>
            <a:ext cx="363654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1394" y="5085184"/>
            <a:ext cx="2030144" cy="16582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69" y="243449"/>
            <a:ext cx="55959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48868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ФЭМП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75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941168"/>
            <a:ext cx="2030144" cy="165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8" y="1209997"/>
            <a:ext cx="3838722" cy="2816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64" y="4133049"/>
            <a:ext cx="3582144" cy="2608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215231"/>
            <a:ext cx="3672408" cy="283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39" y="319410"/>
            <a:ext cx="559593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48027" y="564649"/>
            <a:ext cx="94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ОБЖ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753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013176"/>
            <a:ext cx="2030144" cy="1658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45" y="3973557"/>
            <a:ext cx="4205883" cy="2725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255" y="2402887"/>
            <a:ext cx="3881840" cy="2772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6845" y="1134036"/>
            <a:ext cx="4205883" cy="2655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3449"/>
            <a:ext cx="611599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0561" y="504076"/>
            <a:ext cx="536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Художественно-эстетическое развитие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7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58376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Рынок компьютерных игр</a:t>
            </a: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152400" y="914400"/>
            <a:ext cx="7239000" cy="59436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1000" y="1143000"/>
            <a:ext cx="2895600" cy="160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развивающие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505200" y="1219200"/>
            <a:ext cx="2895600" cy="1676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обучающие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7200" y="3048000"/>
            <a:ext cx="4267200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cs typeface="Arial" charset="0"/>
              </a:rPr>
              <a:t>Математическое развитие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248400" y="2362200"/>
            <a:ext cx="2667000" cy="1676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99"/>
                </a:solidFill>
                <a:latin typeface="Arial" charset="0"/>
                <a:cs typeface="Arial" charset="0"/>
              </a:rPr>
              <a:t>диагностические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05200" y="3733800"/>
            <a:ext cx="297180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cs typeface="Arial" charset="0"/>
              </a:rPr>
              <a:t>Речевое развитие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57200" y="4114800"/>
            <a:ext cx="281940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cs typeface="Arial" charset="0"/>
              </a:rPr>
              <a:t>Мир природы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733800" y="4495800"/>
            <a:ext cx="312420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cs typeface="Arial" charset="0"/>
              </a:rPr>
              <a:t>Социальный мир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143000" y="5410200"/>
            <a:ext cx="533400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cs typeface="Arial" charset="0"/>
              </a:rPr>
              <a:t>Художественное творчество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667000" y="6096000"/>
            <a:ext cx="1828800" cy="476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cs typeface="Arial" charset="0"/>
              </a:rPr>
              <a:t>Музыка</a:t>
            </a:r>
          </a:p>
        </p:txBody>
      </p:sp>
    </p:spTree>
    <p:extLst>
      <p:ext uri="{BB962C8B-B14F-4D97-AF65-F5344CB8AC3E}">
        <p14:creationId xmlns="" xmlns:p14="http://schemas.microsoft.com/office/powerpoint/2010/main" val="434518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17" descr="10006995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79" y="1144302"/>
            <a:ext cx="1616081" cy="163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Розовая Пантера против грязи. Спасем землю от мусора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26" y="1144302"/>
            <a:ext cx="1633092" cy="163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Розовая Пантера. Звериный альб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5" y="1188232"/>
            <a:ext cx="1598898" cy="159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10022967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Баба-Яга: Пойди туда, не знаю куда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95600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Баба-Яга: учится Считат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88879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Играем с музыкой: Щелкунчи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7525"/>
            <a:ext cx="180975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Играем с музыкой: Волшебная флейт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88245"/>
            <a:ext cx="1809750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5" descr="Играем с музыкой: Алиса и Времена год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21446"/>
            <a:ext cx="1800475" cy="1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774aef3e19f0cbbfb8e7ba09e7a656b_ful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5" y="2823239"/>
            <a:ext cx="1836105" cy="1822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cn2uqie7zk">
            <a:hlinkClick r:id="rId12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8" y="1134966"/>
            <a:ext cx="1645558" cy="163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1283745263_9442047c960d66cc35ad96a38570d008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47061"/>
            <a:ext cx="1850679" cy="1850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-30782"/>
            <a:ext cx="7098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no Pro Smbd Caption" pitchFamily="18" charset="0"/>
              </a:rPr>
              <a:t>Основные фирмы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no Pro Smbd Caption" pitchFamily="18" charset="0"/>
              </a:rPr>
              <a:t>– производители лицензионных детских компьютерных игр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8625" y="719901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Новый диск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42158" y="719496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Alisa Studio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98105" y="71142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Медиа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Хауз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5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9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3568" y="503139"/>
            <a:ext cx="7056783" cy="2129576"/>
            <a:chOff x="0" y="23705"/>
            <a:chExt cx="7056783" cy="212957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0" y="23705"/>
              <a:ext cx="7056783" cy="21295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23705"/>
              <a:ext cx="7056783" cy="21295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latin typeface="Comic Sans MS" pitchFamily="66" charset="0"/>
                </a:rPr>
                <a:t>3.</a:t>
              </a:r>
              <a:r>
                <a:rPr lang="ru-RU" sz="2400" dirty="0">
                  <a:latin typeface="Comic Sans MS" pitchFamily="66" charset="0"/>
                </a:rPr>
                <a:t> Использование ИКТ в работе с родителями воспитанников.</a:t>
              </a:r>
              <a:endParaRPr lang="ru-RU" sz="2400" kern="1200" dirty="0">
                <a:latin typeface="Comic Sans MS" pitchFamily="66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7544" y="3284984"/>
            <a:ext cx="7056783" cy="1888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Использование презентаций на родительских собраниях;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Создание фотогалерей о жизни детей в ДОУ;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Совместная работа родителей и детей по подготовке проектов;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одготовка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консультаций специалистов для родителей.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36912"/>
            <a:ext cx="84137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7288" y="5299968"/>
            <a:ext cx="2030144" cy="1658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17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199744"/>
            <a:ext cx="2030144" cy="1658256"/>
          </a:xfrm>
          <a:prstGeom prst="rect">
            <a:avLst/>
          </a:prstGeo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67544" y="152056"/>
            <a:ext cx="7128792" cy="612648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ИКТ в работе с родителями</a:t>
            </a:r>
            <a:endParaRPr lang="ru-RU" sz="28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483768" y="1114577"/>
            <a:ext cx="3312368" cy="470002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Сайт группы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139952" y="2094902"/>
            <a:ext cx="3436627" cy="614018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Портфолио  семьи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5293" y="2060848"/>
            <a:ext cx="3312367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Медиатека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5293" y="2888939"/>
            <a:ext cx="3312367" cy="61206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Электронное портфолио педагога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5293" y="3717032"/>
            <a:ext cx="3312367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Интерактивный журнал </a:t>
            </a:r>
            <a:r>
              <a:rPr lang="ru-RU" b="1" dirty="0" err="1" smtClean="0"/>
              <a:t>играбукватека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293" y="4515908"/>
            <a:ext cx="3312367" cy="6412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Родительский форум «Вы спрашиваете мы отвечаем»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99282" y="5419258"/>
            <a:ext cx="3312367" cy="60202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Видеотека «Как мы в садике живём»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04152" y="4509120"/>
            <a:ext cx="3436627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Виртуальные конкурсы «Творческая мастерская»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39951" y="2893780"/>
            <a:ext cx="3436627" cy="6072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Методические рекомендации для родителей 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89469" y="3717032"/>
            <a:ext cx="3436627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Электронная энциклопедия «Хочу всё знать»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31753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152056"/>
            <a:ext cx="7128792" cy="612648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ИКТ в работе с родителями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501" y="1700808"/>
            <a:ext cx="8001907" cy="5059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483768" y="929807"/>
            <a:ext cx="3096344" cy="6126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САЙТ ДОУ.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753467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94937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no Pro Smbd SmText" pitchFamily="18" charset="0"/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98884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Желаю удачи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dirty="0"/>
          </a:p>
        </p:txBody>
      </p:sp>
      <p:pic>
        <p:nvPicPr>
          <p:cNvPr id="2051" name="Picture 3" descr="C:\Users\Admin\Desktop\1259315119_754470cfe94c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835499"/>
            <a:ext cx="4392488" cy="2869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4175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135" y="7019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983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no Pro Smbd Caption" pitchFamily="18" charset="0"/>
                <a:cs typeface="Times New Roman" pitchFamily="18" charset="0"/>
              </a:rPr>
              <a:t>ГИПОТЕЗА: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Arno Pro Smbd Caption" pitchFamily="18" charset="0"/>
              <a:cs typeface="Times New Roman" pitchFamily="18" charset="0"/>
            </a:endParaRPr>
          </a:p>
        </p:txBody>
      </p:sp>
      <p:sp>
        <p:nvSpPr>
          <p:cNvPr id="4" name="Блок-схема: память с посл. доступом 3"/>
          <p:cNvSpPr/>
          <p:nvPr/>
        </p:nvSpPr>
        <p:spPr>
          <a:xfrm>
            <a:off x="395536" y="1071320"/>
            <a:ext cx="6984776" cy="4157880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Использование ИКТ выводит усвоения полученных знаний дошкольниками на более высокий уровень.</a:t>
            </a:r>
          </a:p>
        </p:txBody>
      </p:sp>
      <p:pic>
        <p:nvPicPr>
          <p:cNvPr id="1027" name="Picture 3" descr="C:\Users\Admin\Desktop\4760e3d89c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3645024"/>
            <a:ext cx="2727378" cy="3087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8528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21" y="4976742"/>
            <a:ext cx="2827546" cy="186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59" y="-183156"/>
            <a:ext cx="30416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6" y="632882"/>
            <a:ext cx="7808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Повышение качества образования через активное внедрение в воспитательно-образовательный процесс информационных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технологий с детьми дошкольного возраста.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2369567" cy="99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991445507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258528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rno Pro Smbd Caption" pitchFamily="18" charset="0"/>
              </a:rPr>
              <a:t>ОСНОВНЫЕ НАПРАВЛЕНИЯ РАБОТЫ ПО ВНЕДРЕНИЮ ИКТ  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Arno Pro Smbd Captio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320252546"/>
              </p:ext>
            </p:extLst>
          </p:nvPr>
        </p:nvGraphicFramePr>
        <p:xfrm>
          <a:off x="611560" y="1235661"/>
          <a:ext cx="7056784" cy="406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гнутая вправо стрелка 5"/>
          <p:cNvSpPr/>
          <p:nvPr/>
        </p:nvSpPr>
        <p:spPr>
          <a:xfrm>
            <a:off x="7670328" y="2636912"/>
            <a:ext cx="731520" cy="1800199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105835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Использование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мультимедийных технологий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воспитательно-образовательном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процессе дает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возможность оптимизировать педагогический процесс, индивидуализировать обучение детей с разным уровнем познавательного развития и значительно повысить эффективность психолого-педагогической деятельности.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79266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4988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365083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2564904"/>
            <a:ext cx="2520280" cy="201622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Средства развития и воспитания детей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83968" y="260648"/>
            <a:ext cx="3096344" cy="1944216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Развивающие компьютерные игры</a:t>
            </a:r>
            <a:endParaRPr lang="ru-RU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3968" y="2564904"/>
            <a:ext cx="3096344" cy="2016224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Аудиовизуальный ряд (презентация)  </a:t>
            </a:r>
            <a:endParaRPr lang="ru-RU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3968" y="5106094"/>
            <a:ext cx="3096344" cy="154156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Диагностические игры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Стрелка углом 8"/>
          <p:cNvSpPr/>
          <p:nvPr/>
        </p:nvSpPr>
        <p:spPr>
          <a:xfrm>
            <a:off x="2555776" y="1412776"/>
            <a:ext cx="1656184" cy="115212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V="1">
            <a:off x="2411760" y="4614167"/>
            <a:ext cx="1800200" cy="1263103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987824" y="3330700"/>
            <a:ext cx="1296144" cy="4846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917284"/>
            <a:ext cx="2030144" cy="1658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72712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365083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Багетная рамка 1"/>
          <p:cNvSpPr/>
          <p:nvPr/>
        </p:nvSpPr>
        <p:spPr>
          <a:xfrm>
            <a:off x="683568" y="188640"/>
            <a:ext cx="6840760" cy="104241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Использование ИКТ в </a:t>
            </a:r>
            <a:r>
              <a:rPr lang="ru-RU" b="1" dirty="0" err="1" smtClean="0"/>
              <a:t>учебно</a:t>
            </a:r>
            <a:r>
              <a:rPr lang="ru-RU" b="1" dirty="0" smtClean="0"/>
              <a:t> –воспитательном процессе </a:t>
            </a:r>
            <a:endParaRPr lang="ru-RU" b="1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179512" y="2204864"/>
            <a:ext cx="3240360" cy="104241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Непосредственно образовательная деятельность</a:t>
            </a:r>
            <a:endParaRPr lang="ru-RU" b="1" dirty="0"/>
          </a:p>
        </p:txBody>
      </p:sp>
      <p:sp>
        <p:nvSpPr>
          <p:cNvPr id="12" name="Багетная рамка 11"/>
          <p:cNvSpPr/>
          <p:nvPr/>
        </p:nvSpPr>
        <p:spPr>
          <a:xfrm>
            <a:off x="4427984" y="2204864"/>
            <a:ext cx="3312368" cy="104241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Самостоятельная деятельность</a:t>
            </a:r>
            <a:endParaRPr lang="ru-RU" b="1" dirty="0"/>
          </a:p>
        </p:txBody>
      </p:sp>
      <p:sp>
        <p:nvSpPr>
          <p:cNvPr id="13" name="Багетная рамка 12"/>
          <p:cNvSpPr/>
          <p:nvPr/>
        </p:nvSpPr>
        <p:spPr>
          <a:xfrm>
            <a:off x="179512" y="4558746"/>
            <a:ext cx="3240360" cy="104241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Совместная деятельность</a:t>
            </a:r>
            <a:endParaRPr lang="ru-RU" b="1" dirty="0"/>
          </a:p>
        </p:txBody>
      </p:sp>
      <p:sp>
        <p:nvSpPr>
          <p:cNvPr id="14" name="Багетная рамка 13"/>
          <p:cNvSpPr/>
          <p:nvPr/>
        </p:nvSpPr>
        <p:spPr>
          <a:xfrm>
            <a:off x="4427984" y="4558746"/>
            <a:ext cx="3312368" cy="1042416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Индивидуальная работа</a:t>
            </a:r>
            <a:endParaRPr lang="ru-RU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978896" y="126076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910687" y="1231056"/>
            <a:ext cx="594785" cy="93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6200000" flipH="1">
            <a:off x="3460794" y="1874212"/>
            <a:ext cx="3327690" cy="2041382"/>
          </a:xfrm>
          <a:prstGeom prst="bentConnector3">
            <a:avLst>
              <a:gd name="adj1" fmla="val 672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5400000">
            <a:off x="1407084" y="2061756"/>
            <a:ext cx="3297988" cy="1695997"/>
          </a:xfrm>
          <a:prstGeom prst="bentConnector3">
            <a:avLst>
              <a:gd name="adj1" fmla="val 657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3892" y="5398573"/>
            <a:ext cx="2030144" cy="1658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733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107504" y="146518"/>
            <a:ext cx="8136904" cy="1899404"/>
          </a:xfrm>
          <a:prstGeom prst="ribbon">
            <a:avLst>
              <a:gd name="adj1" fmla="val 14444"/>
              <a:gd name="adj2" fmla="val 59565"/>
            </a:avLst>
          </a:prstGeom>
          <a:gradFill rotWithShape="1">
            <a:gsLst>
              <a:gs pos="0">
                <a:srgbClr val="4D0808"/>
              </a:gs>
              <a:gs pos="14999">
                <a:srgbClr val="FF0300"/>
              </a:gs>
              <a:gs pos="27499">
                <a:srgbClr val="FF7A00"/>
              </a:gs>
              <a:gs pos="50000">
                <a:srgbClr val="FFF200"/>
              </a:gs>
              <a:gs pos="72501">
                <a:srgbClr val="FF7A00"/>
              </a:gs>
              <a:gs pos="85001">
                <a:srgbClr val="FF0300"/>
              </a:gs>
              <a:gs pos="100000">
                <a:srgbClr val="4D0808"/>
              </a:gs>
            </a:gsLst>
            <a:lin ang="5400000" scaled="1"/>
          </a:gradFill>
          <a:ln w="508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no Pro Smbd Caption" pitchFamily="18" charset="0"/>
              </a:rPr>
              <a:t>Применение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no Pro Smbd Caption" pitchFamily="18" charset="0"/>
              </a:rPr>
              <a:t>компьютерных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no Pro Smbd Caption" pitchFamily="18" charset="0"/>
              </a:rPr>
              <a:t>слайдов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no Pro Smbd Caption" pitchFamily="18" charset="0"/>
              </a:rPr>
              <a:t>, презентаций, клипов, звуковых эффектов в процессе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no Pro Smbd Caption" pitchFamily="18" charset="0"/>
              </a:rPr>
              <a:t>НОД  имеет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no Pro Smbd Caption" pitchFamily="18" charset="0"/>
              </a:rPr>
              <a:t>следующие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no Pro Smbd Caption" pitchFamily="18" charset="0"/>
              </a:rPr>
              <a:t>преимущества: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no Pro Smbd Captio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5400000">
            <a:off x="143818" y="2384574"/>
            <a:ext cx="1657350" cy="577850"/>
          </a:xfrm>
          <a:prstGeom prst="notchedRightArrow">
            <a:avLst>
              <a:gd name="adj1" fmla="val 51574"/>
              <a:gd name="adj2" fmla="val 45120"/>
            </a:avLst>
          </a:prstGeom>
          <a:gradFill rotWithShape="1">
            <a:gsLst>
              <a:gs pos="0">
                <a:srgbClr val="FFFF00"/>
              </a:gs>
              <a:gs pos="100000">
                <a:srgbClr val="CC3300"/>
              </a:gs>
            </a:gsLst>
            <a:lin ang="5400000" scaled="1"/>
          </a:gradFill>
          <a:ln w="38100" cmpd="dbl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5400000">
            <a:off x="2250635" y="2312227"/>
            <a:ext cx="1044116" cy="577850"/>
          </a:xfrm>
          <a:prstGeom prst="notchedRightArrow">
            <a:avLst>
              <a:gd name="adj1" fmla="val 51574"/>
              <a:gd name="adj2" fmla="val 45120"/>
            </a:avLst>
          </a:prstGeom>
          <a:gradFill rotWithShape="1">
            <a:gsLst>
              <a:gs pos="0">
                <a:srgbClr val="FFFF00"/>
              </a:gs>
              <a:gs pos="100000">
                <a:srgbClr val="CC3300"/>
              </a:gs>
            </a:gsLst>
            <a:lin ang="5400000" scaled="1"/>
          </a:gradFill>
          <a:ln w="38100" cmpd="dbl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5400000">
            <a:off x="4097378" y="2304520"/>
            <a:ext cx="1095046" cy="577850"/>
          </a:xfrm>
          <a:prstGeom prst="notchedRightArrow">
            <a:avLst>
              <a:gd name="adj1" fmla="val 51574"/>
              <a:gd name="adj2" fmla="val 45120"/>
            </a:avLst>
          </a:prstGeom>
          <a:gradFill rotWithShape="1">
            <a:gsLst>
              <a:gs pos="0">
                <a:srgbClr val="FFFF00"/>
              </a:gs>
              <a:gs pos="100000">
                <a:srgbClr val="CC3300"/>
              </a:gs>
            </a:gsLst>
            <a:lin ang="5400000" scaled="1"/>
          </a:gradFill>
          <a:ln w="38100" cmpd="dbl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rot="5400000">
            <a:off x="5732850" y="2314563"/>
            <a:ext cx="1128590" cy="577850"/>
          </a:xfrm>
          <a:prstGeom prst="notchedRightArrow">
            <a:avLst>
              <a:gd name="adj1" fmla="val 51574"/>
              <a:gd name="adj2" fmla="val 45120"/>
            </a:avLst>
          </a:prstGeom>
          <a:gradFill rotWithShape="1">
            <a:gsLst>
              <a:gs pos="0">
                <a:srgbClr val="FFFF00"/>
              </a:gs>
              <a:gs pos="100000">
                <a:srgbClr val="CC3300"/>
              </a:gs>
            </a:gsLst>
            <a:lin ang="5400000" scaled="1"/>
          </a:gradFill>
          <a:ln w="38100" cmpd="dbl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5400000">
            <a:off x="7126808" y="2329982"/>
            <a:ext cx="1657350" cy="577850"/>
          </a:xfrm>
          <a:prstGeom prst="notchedRightArrow">
            <a:avLst>
              <a:gd name="adj1" fmla="val 51574"/>
              <a:gd name="adj2" fmla="val 45120"/>
            </a:avLst>
          </a:prstGeom>
          <a:gradFill rotWithShape="1">
            <a:gsLst>
              <a:gs pos="0">
                <a:srgbClr val="FFFF00"/>
              </a:gs>
              <a:gs pos="100000">
                <a:srgbClr val="CC3300"/>
              </a:gs>
            </a:gsLst>
            <a:lin ang="5400000" scaled="1"/>
          </a:gradFill>
          <a:ln w="38100" cmpd="dbl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8496" y="3717032"/>
            <a:ext cx="1655192" cy="1815882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FFFF00"/>
              </a:gs>
              <a:gs pos="100000">
                <a:srgbClr val="CCFF66"/>
              </a:gs>
            </a:gsLst>
            <a:lin ang="5400000" scaled="1"/>
          </a:gradFill>
          <a:ln w="50800" cap="rnd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возможность </a:t>
            </a:r>
            <a:r>
              <a:rPr lang="ru-RU" sz="1600" b="1" i="1" kern="0" dirty="0">
                <a:solidFill>
                  <a:srgbClr val="003399"/>
                </a:solidFill>
                <a:latin typeface="Arno Pro Smbd Caption" pitchFamily="18" charset="0"/>
              </a:rPr>
              <a:t>демонстрации различных объектов в многократно увеличенном виде;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no Pro Smbd Captio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35529" y="3189747"/>
            <a:ext cx="1916389" cy="3539430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00"/>
              </a:gs>
              <a:gs pos="100000">
                <a:srgbClr val="00FF99"/>
              </a:gs>
            </a:gsLst>
            <a:lin ang="5400000" scaled="1"/>
          </a:gradFill>
          <a:ln w="50800" cap="rnd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объединение </a:t>
            </a:r>
            <a:r>
              <a:rPr lang="ru-RU" sz="1600" b="1" i="1" kern="0" dirty="0">
                <a:solidFill>
                  <a:srgbClr val="003399"/>
                </a:solidFill>
                <a:latin typeface="Arno Pro Smbd Caption" pitchFamily="18" charset="0"/>
              </a:rPr>
              <a:t>аудио-, видео- и анимационных эффектов в единую презентацию способствует компенсации объема информации, получаемого детьми из учебной литературы</a:t>
            </a: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;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031940" y="3106259"/>
            <a:ext cx="1476164" cy="3736407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00"/>
              </a:gs>
              <a:gs pos="100000">
                <a:srgbClr val="00FF99"/>
              </a:gs>
            </a:gsLst>
            <a:lin ang="5400000" scaled="1"/>
          </a:gradFill>
          <a:ln w="50800" cap="rnd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no Pro Smbd Caption" pitchFamily="18" charset="0"/>
                <a:ea typeface="Calibri"/>
                <a:cs typeface="Times New Roman"/>
              </a:rPr>
              <a:t>возможность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Arno Pro Smbd Caption" pitchFamily="18" charset="0"/>
                <a:ea typeface="Calibri"/>
                <a:cs typeface="Times New Roman"/>
              </a:rPr>
              <a:t>демонстрации объектов более доступных для восприятия сохранной сенсорной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Arno Pro Smbd Caption" pitchFamily="18" charset="0"/>
                <a:ea typeface="Calibri"/>
                <a:cs typeface="Times New Roman"/>
              </a:rPr>
              <a:t>системы ребенка;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i="1" dirty="0">
              <a:solidFill>
                <a:srgbClr val="002060"/>
              </a:solidFill>
              <a:latin typeface="Arno Pro Smbd Caption" pitchFamily="18" charset="0"/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no Pro Smbd Captio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452320" y="3502174"/>
            <a:ext cx="1584176" cy="1569660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FFFF00"/>
              </a:gs>
              <a:gs pos="100000">
                <a:srgbClr val="CCFF66"/>
              </a:gs>
            </a:gsLst>
            <a:lin ang="5400000" scaled="1"/>
          </a:gradFill>
          <a:ln w="50800" cap="rnd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стимулирует </a:t>
            </a:r>
            <a:r>
              <a:rPr lang="ru-RU" sz="1600" b="1" i="1" kern="0" dirty="0" err="1" smtClean="0">
                <a:solidFill>
                  <a:srgbClr val="003399"/>
                </a:solidFill>
                <a:latin typeface="Arno Pro Smbd Caption" pitchFamily="18" charset="0"/>
              </a:rPr>
              <a:t>познаватель-ную</a:t>
            </a: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 </a:t>
            </a:r>
            <a:r>
              <a:rPr lang="ru-RU" sz="1600" b="1" i="1" kern="0" dirty="0">
                <a:solidFill>
                  <a:srgbClr val="003399"/>
                </a:solidFill>
                <a:latin typeface="Arno Pro Smbd Caption" pitchFamily="18" charset="0"/>
              </a:rPr>
              <a:t>активность </a:t>
            </a: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детей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no Pro Smbd Captio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707653" y="3326795"/>
            <a:ext cx="1619393" cy="2308324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50000">
                <a:srgbClr val="FFFF00"/>
              </a:gs>
              <a:gs pos="100000">
                <a:srgbClr val="00FF99"/>
              </a:gs>
            </a:gsLst>
            <a:lin ang="5400000" scaled="1"/>
          </a:gradFill>
          <a:ln w="50800" cap="rnd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позволяет </a:t>
            </a:r>
            <a:r>
              <a:rPr lang="ru-RU" sz="1600" b="1" i="1" kern="0" dirty="0">
                <a:solidFill>
                  <a:srgbClr val="003399"/>
                </a:solidFill>
                <a:latin typeface="Arno Pro Smbd Caption" pitchFamily="18" charset="0"/>
              </a:rPr>
              <a:t>моделировать жизненные ситуации, которые нельзя увидеть в повседневной жизни</a:t>
            </a:r>
            <a:r>
              <a:rPr lang="ru-RU" sz="1600" b="1" i="1" kern="0" dirty="0" smtClean="0">
                <a:solidFill>
                  <a:srgbClr val="003399"/>
                </a:solidFill>
                <a:latin typeface="Arno Pro Smbd Caption" pitchFamily="18" charset="0"/>
              </a:rPr>
              <a:t>.</a:t>
            </a:r>
          </a:p>
        </p:txBody>
      </p:sp>
      <p:pic>
        <p:nvPicPr>
          <p:cNvPr id="4100" name="Picture 4" descr="C:\Users\Admin\Desktop\4760e3d89c6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46" y="4700571"/>
            <a:ext cx="1773188" cy="200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4988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33534394"/>
              </p:ext>
            </p:extLst>
          </p:nvPr>
        </p:nvGraphicFramePr>
        <p:xfrm>
          <a:off x="2051720" y="1484784"/>
          <a:ext cx="396044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носка-облако 5"/>
          <p:cNvSpPr/>
          <p:nvPr/>
        </p:nvSpPr>
        <p:spPr>
          <a:xfrm>
            <a:off x="5364088" y="-315416"/>
            <a:ext cx="3024336" cy="2420888"/>
          </a:xfrm>
          <a:prstGeom prst="cloudCallout">
            <a:avLst>
              <a:gd name="adj1" fmla="val -39168"/>
              <a:gd name="adj2" fmla="val 68172"/>
            </a:avLst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Вводит ребёнка в мир технолизации учебного процесса.</a:t>
            </a: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249849">
            <a:off x="3878531" y="4254005"/>
            <a:ext cx="3043120" cy="2328968"/>
          </a:xfrm>
          <a:prstGeom prst="cloudCallout">
            <a:avLst>
              <a:gd name="adj1" fmla="val -64761"/>
              <a:gd name="adj2" fmla="val -23209"/>
            </a:avLst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Способствует более эффективному восприятию информации.</a:t>
            </a:r>
            <a:endParaRPr 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20860334">
            <a:off x="-157196" y="4168857"/>
            <a:ext cx="3162428" cy="2583708"/>
          </a:xfrm>
          <a:prstGeom prst="cloudCallout">
            <a:avLst>
              <a:gd name="adj1" fmla="val 74115"/>
              <a:gd name="adj2" fmla="val -32587"/>
            </a:avLst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1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13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060228" cy="399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-облако 13"/>
          <p:cNvSpPr/>
          <p:nvPr/>
        </p:nvSpPr>
        <p:spPr>
          <a:xfrm rot="10343839">
            <a:off x="6129488" y="2075634"/>
            <a:ext cx="2529587" cy="1941711"/>
          </a:xfrm>
          <a:prstGeom prst="cloudCallout">
            <a:avLst>
              <a:gd name="adj1" fmla="val 74115"/>
              <a:gd name="adj2" fmla="val -32587"/>
            </a:avLst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1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sz="13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2636912"/>
            <a:ext cx="2148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Совершенствует познавательный интерес.</a:t>
            </a:r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361195">
            <a:off x="346128" y="4917862"/>
            <a:ext cx="284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Облегчить подачу информации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49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9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81" name="Picture 9" descr="C:\Users\Admin\Desktop\826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37525"/>
            <a:ext cx="2031743" cy="166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4464496" cy="2283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Выноска со стрелкой вниз 3"/>
          <p:cNvSpPr/>
          <p:nvPr/>
        </p:nvSpPr>
        <p:spPr>
          <a:xfrm>
            <a:off x="2843808" y="1412776"/>
            <a:ext cx="3528392" cy="91440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Игра рыбалка звуки К и Т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780928"/>
            <a:ext cx="4104842" cy="2306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475656" y="176064"/>
            <a:ext cx="5472608" cy="77330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51820" y="37386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Речевое развитие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9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sh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shary</Template>
  <TotalTime>1834</TotalTime>
  <Words>486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shary</vt:lpstr>
      <vt:lpstr>2_shary</vt:lpstr>
      <vt:lpstr>3_shary</vt:lpstr>
      <vt:lpstr>5_shary</vt:lpstr>
      <vt:lpstr>6_shary</vt:lpstr>
      <vt:lpstr>9_shary</vt:lpstr>
      <vt:lpstr>10_shary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120</cp:revision>
  <dcterms:created xsi:type="dcterms:W3CDTF">2014-01-31T11:33:34Z</dcterms:created>
  <dcterms:modified xsi:type="dcterms:W3CDTF">2015-03-18T16:40:02Z</dcterms:modified>
</cp:coreProperties>
</file>